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70" r:id="rId3"/>
    <p:sldId id="269" r:id="rId4"/>
    <p:sldId id="280" r:id="rId5"/>
    <p:sldId id="281" r:id="rId6"/>
    <p:sldId id="282" r:id="rId7"/>
    <p:sldId id="272" r:id="rId8"/>
    <p:sldId id="28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61" autoAdjust="0"/>
    <p:restoredTop sz="94660"/>
  </p:normalViewPr>
  <p:slideViewPr>
    <p:cSldViewPr snapToGrid="0">
      <p:cViewPr varScale="1">
        <p:scale>
          <a:sx n="82" d="100"/>
          <a:sy n="82" d="100"/>
        </p:scale>
        <p:origin x="418" y="7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CF6A97-4031-C446-B309-D903B4867F9F}" type="datetimeFigureOut">
              <a:rPr lang="en-US" smtClean="0"/>
              <a:t>7/17/2022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973547-7CA6-EE46-A9E7-590D327F3E29}" type="slidenum">
              <a:rPr lang="en-US" smtClean="0"/>
              <a:t>‹#›</a:t>
            </a:fld>
            <a:endParaRPr lang="en-US"/>
          </a:p>
        </p:txBody>
      </p:sp>
    </p:spTree>
    <p:extLst>
      <p:ext uri="{BB962C8B-B14F-4D97-AF65-F5344CB8AC3E}">
        <p14:creationId xmlns:p14="http://schemas.microsoft.com/office/powerpoint/2010/main" val="8181877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7/17/2022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7/17/2022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385828"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1" name="TextBox 10"/>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7/17/2022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7/17/2022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7/17/2022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7/17/2022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t>7/17/2022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7/17/2022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7/17/2022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7/17/2022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7/17/2022</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7/17/2022</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7/17/2022</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7/17/2022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7/17/2022</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historysubjects.weebly.com/origins-and-spread-of-the-plague.html"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314696" y="2309219"/>
            <a:ext cx="8825658" cy="3329581"/>
          </a:xfrm>
        </p:spPr>
        <p:txBody>
          <a:bodyPr/>
          <a:lstStyle/>
          <a:p>
            <a:r>
              <a:rPr lang="en-AU" dirty="0"/>
              <a:t>The Black Death</a:t>
            </a:r>
          </a:p>
        </p:txBody>
      </p:sp>
      <p:sp>
        <p:nvSpPr>
          <p:cNvPr id="3" name="Subtitle 2"/>
          <p:cNvSpPr>
            <a:spLocks noGrp="1"/>
          </p:cNvSpPr>
          <p:nvPr>
            <p:ph type="subTitle" idx="1"/>
          </p:nvPr>
        </p:nvSpPr>
        <p:spPr>
          <a:xfrm>
            <a:off x="314696" y="5386980"/>
            <a:ext cx="8825658" cy="861420"/>
          </a:xfrm>
        </p:spPr>
        <p:txBody>
          <a:bodyPr/>
          <a:lstStyle/>
          <a:p>
            <a:r>
              <a:rPr lang="en-AU" dirty="0"/>
              <a:t>Miss Anvieh</a:t>
            </a: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3448845" y="0"/>
            <a:ext cx="8743155" cy="6858000"/>
          </a:xfrm>
          <a:prstGeom prst="rect">
            <a:avLst/>
          </a:prstGeom>
        </p:spPr>
      </p:pic>
    </p:spTree>
    <p:extLst>
      <p:ext uri="{BB962C8B-B14F-4D97-AF65-F5344CB8AC3E}">
        <p14:creationId xmlns:p14="http://schemas.microsoft.com/office/powerpoint/2010/main" val="35049303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What is the Black Death?</a:t>
            </a:r>
          </a:p>
        </p:txBody>
      </p:sp>
      <p:sp>
        <p:nvSpPr>
          <p:cNvPr id="4" name="Content Placeholder 1"/>
          <p:cNvSpPr>
            <a:spLocks noGrp="1"/>
          </p:cNvSpPr>
          <p:nvPr>
            <p:ph idx="1"/>
          </p:nvPr>
        </p:nvSpPr>
        <p:spPr>
          <a:xfrm>
            <a:off x="4956313" y="1325217"/>
            <a:ext cx="6930887" cy="5532783"/>
          </a:xfrm>
        </p:spPr>
        <p:txBody>
          <a:bodyPr>
            <a:normAutofit/>
          </a:bodyPr>
          <a:lstStyle/>
          <a:p>
            <a:r>
              <a:rPr lang="en-AU" sz="3000" dirty="0">
                <a:latin typeface="+mn-lt"/>
              </a:rPr>
              <a:t>Pandemic </a:t>
            </a:r>
            <a:r>
              <a:rPr lang="mr-IN" sz="3000" dirty="0">
                <a:latin typeface="+mn-lt"/>
              </a:rPr>
              <a:t>–</a:t>
            </a:r>
            <a:r>
              <a:rPr lang="en-AU" sz="3000" dirty="0">
                <a:latin typeface="+mn-lt"/>
              </a:rPr>
              <a:t> highly infectious, spreading fast and wide.</a:t>
            </a:r>
          </a:p>
          <a:p>
            <a:r>
              <a:rPr lang="en-AU" sz="3000" dirty="0">
                <a:latin typeface="+mn-lt"/>
              </a:rPr>
              <a:t>Called “Black Death” because black rats that carried disease, but mostly due to the black lumps (buboes) that appeared on the skin.</a:t>
            </a:r>
          </a:p>
          <a:p>
            <a:r>
              <a:rPr lang="en-AU" sz="3000" dirty="0">
                <a:latin typeface="+mn-lt"/>
              </a:rPr>
              <a:t>The bacteria was discovered by Swiss researcher Alexander </a:t>
            </a:r>
            <a:r>
              <a:rPr lang="en-AU" sz="3000" dirty="0" err="1">
                <a:latin typeface="+mn-lt"/>
              </a:rPr>
              <a:t>Yersina</a:t>
            </a:r>
            <a:r>
              <a:rPr lang="en-AU" sz="3000" dirty="0">
                <a:latin typeface="+mn-lt"/>
              </a:rPr>
              <a:t> in 1984. He called it “</a:t>
            </a:r>
            <a:r>
              <a:rPr lang="en-AU" sz="3000" i="1" dirty="0">
                <a:latin typeface="+mn-lt"/>
              </a:rPr>
              <a:t>Yersinia </a:t>
            </a:r>
            <a:r>
              <a:rPr lang="en-AU" sz="3000" i="1" dirty="0" err="1">
                <a:latin typeface="+mn-lt"/>
              </a:rPr>
              <a:t>Pestis</a:t>
            </a:r>
            <a:r>
              <a:rPr lang="en-AU" sz="3000" i="1" dirty="0">
                <a:latin typeface="+mn-lt"/>
              </a:rPr>
              <a:t>”</a:t>
            </a:r>
            <a:endParaRPr lang="en-AU" sz="3000" dirty="0">
              <a:latin typeface="+mn-lt"/>
            </a:endParaRPr>
          </a:p>
        </p:txBody>
      </p:sp>
      <p:pic>
        <p:nvPicPr>
          <p:cNvPr id="5" name="Picture 4" descr="../Desktop/Screen%20Shot%202016-10-16%20at%209.32.05%20pm.png"/>
          <p:cNvPicPr/>
          <p:nvPr/>
        </p:nvPicPr>
        <p:blipFill rotWithShape="1">
          <a:blip r:embed="rId2">
            <a:extLst>
              <a:ext uri="{28A0092B-C50C-407E-A947-70E740481C1C}">
                <a14:useLocalDpi xmlns:a14="http://schemas.microsoft.com/office/drawing/2010/main" val="0"/>
              </a:ext>
            </a:extLst>
          </a:blip>
          <a:srcRect t="4883" r="6779" b="11561"/>
          <a:stretch/>
        </p:blipFill>
        <p:spPr bwMode="auto">
          <a:xfrm>
            <a:off x="275056" y="2024268"/>
            <a:ext cx="4570395" cy="4509054"/>
          </a:xfrm>
          <a:prstGeom prst="rect">
            <a:avLst/>
          </a:prstGeom>
          <a:ln>
            <a:noFill/>
          </a:ln>
          <a:effectLst>
            <a:softEdge rad="112500"/>
          </a:effectLst>
        </p:spPr>
      </p:pic>
    </p:spTree>
    <p:extLst>
      <p:ext uri="{BB962C8B-B14F-4D97-AF65-F5344CB8AC3E}">
        <p14:creationId xmlns:p14="http://schemas.microsoft.com/office/powerpoint/2010/main" val="1197287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3589" y="333448"/>
            <a:ext cx="9404723" cy="1400530"/>
          </a:xfrm>
        </p:spPr>
        <p:txBody>
          <a:bodyPr/>
          <a:lstStyle/>
          <a:p>
            <a:r>
              <a:rPr lang="en-AU" dirty="0"/>
              <a:t>What is the Black Death?</a:t>
            </a:r>
          </a:p>
        </p:txBody>
      </p:sp>
      <p:sp>
        <p:nvSpPr>
          <p:cNvPr id="4" name="Content Placeholder 2"/>
          <p:cNvSpPr>
            <a:spLocks noGrp="1"/>
          </p:cNvSpPr>
          <p:nvPr>
            <p:ph idx="1"/>
          </p:nvPr>
        </p:nvSpPr>
        <p:spPr>
          <a:xfrm>
            <a:off x="513589" y="1867387"/>
            <a:ext cx="4747524" cy="4718943"/>
          </a:xfrm>
        </p:spPr>
        <p:txBody>
          <a:bodyPr>
            <a:normAutofit/>
          </a:bodyPr>
          <a:lstStyle/>
          <a:p>
            <a:r>
              <a:rPr lang="en-AU" sz="3000" dirty="0"/>
              <a:t>French scientist Paul-Louis </a:t>
            </a:r>
            <a:r>
              <a:rPr lang="en-AU" sz="3000" dirty="0" err="1"/>
              <a:t>Simond</a:t>
            </a:r>
            <a:r>
              <a:rPr lang="en-AU" sz="3000" dirty="0"/>
              <a:t> showed it was fleas that carried the infection and they spread it when they bit the rats. When rats were scarce, they moved onto humans.</a:t>
            </a:r>
          </a:p>
        </p:txBody>
      </p:sp>
      <p:pic>
        <p:nvPicPr>
          <p:cNvPr id="5" name="Picture 4" descr="/Users/lyndaanvieh/Desktop/Screen Shot 2016-10-16 at 8.59.11 pm.png"/>
          <p:cNvPicPr/>
          <p:nvPr/>
        </p:nvPicPr>
        <p:blipFill rotWithShape="1">
          <a:blip r:embed="rId2">
            <a:extLst>
              <a:ext uri="{28A0092B-C50C-407E-A947-70E740481C1C}">
                <a14:useLocalDpi xmlns:a14="http://schemas.microsoft.com/office/drawing/2010/main" val="0"/>
              </a:ext>
            </a:extLst>
          </a:blip>
          <a:srcRect b="18160"/>
          <a:stretch/>
        </p:blipFill>
        <p:spPr bwMode="auto">
          <a:xfrm>
            <a:off x="5838590" y="993370"/>
            <a:ext cx="5982349" cy="5864629"/>
          </a:xfrm>
          <a:prstGeom prst="rect">
            <a:avLst/>
          </a:prstGeom>
          <a:ln>
            <a:noFill/>
          </a:ln>
          <a:effectLst>
            <a:softEdge rad="112500"/>
          </a:effectLst>
        </p:spPr>
      </p:pic>
    </p:spTree>
    <p:extLst>
      <p:ext uri="{BB962C8B-B14F-4D97-AF65-F5344CB8AC3E}">
        <p14:creationId xmlns:p14="http://schemas.microsoft.com/office/powerpoint/2010/main" val="5229911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Three Different forms of plague</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09734"/>
            <a:ext cx="12192000" cy="5420780"/>
          </a:xfrm>
          <a:prstGeom prst="rect">
            <a:avLst/>
          </a:prstGeom>
          <a:ln>
            <a:noFill/>
          </a:ln>
          <a:effectLst>
            <a:softEdge rad="38100"/>
          </a:effectLst>
        </p:spPr>
      </p:pic>
    </p:spTree>
    <p:extLst>
      <p:ext uri="{BB962C8B-B14F-4D97-AF65-F5344CB8AC3E}">
        <p14:creationId xmlns:p14="http://schemas.microsoft.com/office/powerpoint/2010/main" val="9439073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Three Different forms of plague</a:t>
            </a:r>
          </a:p>
        </p:txBody>
      </p:sp>
      <p:sp>
        <p:nvSpPr>
          <p:cNvPr id="4" name="TextBox 3"/>
          <p:cNvSpPr txBox="1"/>
          <p:nvPr/>
        </p:nvSpPr>
        <p:spPr>
          <a:xfrm>
            <a:off x="10906539" y="2637183"/>
            <a:ext cx="184731" cy="369332"/>
          </a:xfrm>
          <a:prstGeom prst="rect">
            <a:avLst/>
          </a:prstGeom>
          <a:noFill/>
        </p:spPr>
        <p:txBody>
          <a:bodyPr wrap="none" rtlCol="0">
            <a:spAutoFit/>
          </a:bodyPr>
          <a:lstStyle/>
          <a:p>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53988"/>
            <a:ext cx="12192000" cy="5386941"/>
          </a:xfrm>
          <a:prstGeom prst="rect">
            <a:avLst/>
          </a:prstGeom>
          <a:effectLst>
            <a:softEdge rad="38100"/>
          </a:effectLst>
        </p:spPr>
      </p:pic>
    </p:spTree>
    <p:extLst>
      <p:ext uri="{BB962C8B-B14F-4D97-AF65-F5344CB8AC3E}">
        <p14:creationId xmlns:p14="http://schemas.microsoft.com/office/powerpoint/2010/main" val="7447581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Three Different forms of plague</a:t>
            </a:r>
          </a:p>
        </p:txBody>
      </p:sp>
      <p:sp>
        <p:nvSpPr>
          <p:cNvPr id="4" name="TextBox 3"/>
          <p:cNvSpPr txBox="1"/>
          <p:nvPr/>
        </p:nvSpPr>
        <p:spPr>
          <a:xfrm>
            <a:off x="10906539" y="2637183"/>
            <a:ext cx="184731" cy="369332"/>
          </a:xfrm>
          <a:prstGeom prst="rect">
            <a:avLst/>
          </a:prstGeom>
          <a:noFill/>
        </p:spPr>
        <p:txBody>
          <a:bodyPr wrap="none" rtlCol="0">
            <a:spAutoFit/>
          </a:bodyPr>
          <a:lstStyle/>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91365"/>
            <a:ext cx="12192000" cy="5070505"/>
          </a:xfrm>
          <a:prstGeom prst="rect">
            <a:avLst/>
          </a:prstGeom>
          <a:effectLst>
            <a:softEdge rad="38100"/>
          </a:effectLst>
        </p:spPr>
      </p:pic>
    </p:spTree>
    <p:extLst>
      <p:ext uri="{BB962C8B-B14F-4D97-AF65-F5344CB8AC3E}">
        <p14:creationId xmlns:p14="http://schemas.microsoft.com/office/powerpoint/2010/main" val="16158348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582611" y="109818"/>
            <a:ext cx="9404723" cy="1400530"/>
          </a:xfrm>
        </p:spPr>
        <p:txBody>
          <a:bodyPr/>
          <a:lstStyle/>
          <a:p>
            <a:r>
              <a:rPr lang="en-AU" dirty="0"/>
              <a:t>Origins</a:t>
            </a:r>
            <a:br>
              <a:rPr lang="en-AU" dirty="0"/>
            </a:br>
            <a:endParaRPr lang="en-AU" dirty="0"/>
          </a:p>
        </p:txBody>
      </p:sp>
      <p:pic>
        <p:nvPicPr>
          <p:cNvPr id="4" name="Picture 4" descr="File:Bubonic plague-en.svg">
            <a:hlinkClick r:id="rId2"/>
          </p:cNvPr>
          <p:cNvPicPr>
            <a:picLocks noChangeAspect="1" noChangeArrowheads="1"/>
          </p:cNvPicPr>
          <p:nvPr/>
        </p:nvPicPr>
        <p:blipFill>
          <a:blip r:embed="rId3"/>
          <a:srcRect/>
          <a:stretch>
            <a:fillRect/>
          </a:stretch>
        </p:blipFill>
        <p:spPr bwMode="auto">
          <a:xfrm>
            <a:off x="6279952" y="0"/>
            <a:ext cx="6044570" cy="6858000"/>
          </a:xfrm>
          <a:prstGeom prst="rect">
            <a:avLst/>
          </a:prstGeom>
          <a:noFill/>
          <a:ln w="9525">
            <a:noFill/>
            <a:miter lim="800000"/>
            <a:headEnd/>
            <a:tailEnd/>
          </a:ln>
        </p:spPr>
      </p:pic>
      <p:sp>
        <p:nvSpPr>
          <p:cNvPr id="3" name="Content Placeholder 2"/>
          <p:cNvSpPr>
            <a:spLocks noGrp="1"/>
          </p:cNvSpPr>
          <p:nvPr>
            <p:ph idx="1"/>
          </p:nvPr>
        </p:nvSpPr>
        <p:spPr>
          <a:xfrm>
            <a:off x="435114" y="965752"/>
            <a:ext cx="6414051" cy="5625548"/>
          </a:xfrm>
        </p:spPr>
        <p:txBody>
          <a:bodyPr>
            <a:normAutofit fontScale="92500" lnSpcReduction="10000"/>
          </a:bodyPr>
          <a:lstStyle/>
          <a:p>
            <a:pPr marL="0" indent="0">
              <a:buNone/>
            </a:pPr>
            <a:r>
              <a:rPr lang="en-AU" sz="3000" dirty="0"/>
              <a:t>Historians differ over the first recorded plague epidemic. Some date it back over 3000 years ago in Babylon. It was present in Rome </a:t>
            </a:r>
            <a:r>
              <a:rPr lang="en-AU" sz="3000" dirty="0" err="1"/>
              <a:t>c550</a:t>
            </a:r>
            <a:r>
              <a:rPr lang="en-AU" sz="3000" dirty="0"/>
              <a:t> AD causing many deaths however the 14</a:t>
            </a:r>
            <a:r>
              <a:rPr lang="en-AU" sz="3000" baseline="30000" dirty="0"/>
              <a:t>th</a:t>
            </a:r>
            <a:r>
              <a:rPr lang="en-AU" sz="3000" dirty="0"/>
              <a:t> Century pandemic  is thought to have originated in China </a:t>
            </a:r>
            <a:r>
              <a:rPr lang="en-AU" sz="3000" dirty="0" err="1"/>
              <a:t>c1320</a:t>
            </a:r>
            <a:r>
              <a:rPr lang="en-AU" sz="3000" dirty="0"/>
              <a:t>. This area was conquered by the Mongols, who carried it north to Mongolia who then travelled, making plenty of stops along the Silk Road to where it travelled east through towards Europe.</a:t>
            </a:r>
          </a:p>
        </p:txBody>
      </p:sp>
    </p:spTree>
    <p:extLst>
      <p:ext uri="{BB962C8B-B14F-4D97-AF65-F5344CB8AC3E}">
        <p14:creationId xmlns:p14="http://schemas.microsoft.com/office/powerpoint/2010/main" val="4153476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3700" y="161569"/>
            <a:ext cx="9404723" cy="1400530"/>
          </a:xfrm>
        </p:spPr>
        <p:txBody>
          <a:bodyPr/>
          <a:lstStyle/>
          <a:p>
            <a:r>
              <a:rPr lang="en-AU" dirty="0"/>
              <a:t>Symptoms</a:t>
            </a:r>
          </a:p>
        </p:txBody>
      </p:sp>
      <p:sp>
        <p:nvSpPr>
          <p:cNvPr id="3" name="Content Placeholder 2"/>
          <p:cNvSpPr>
            <a:spLocks noGrp="1"/>
          </p:cNvSpPr>
          <p:nvPr>
            <p:ph idx="1"/>
          </p:nvPr>
        </p:nvSpPr>
        <p:spPr>
          <a:xfrm>
            <a:off x="393700" y="1054100"/>
            <a:ext cx="11582400" cy="2552700"/>
          </a:xfrm>
        </p:spPr>
        <p:txBody>
          <a:bodyPr>
            <a:normAutofit fontScale="92500" lnSpcReduction="20000"/>
          </a:bodyPr>
          <a:lstStyle/>
          <a:p>
            <a:r>
              <a:rPr lang="en-AU" sz="3200" dirty="0"/>
              <a:t>Fever, trembling, weakness, and profuse sweating are initial symptoms of the bubonic version. </a:t>
            </a:r>
          </a:p>
          <a:p>
            <a:r>
              <a:rPr lang="en-AU" sz="3200" dirty="0"/>
              <a:t>The most distinctive sign is the agonizing rise of dark "buboes": sensitive black-blue swellings under the armpit and near the groin-spots where dead blood and pus builds up in the lymph nodes. </a:t>
            </a:r>
          </a:p>
        </p:txBody>
      </p:sp>
      <p:sp>
        <p:nvSpPr>
          <p:cNvPr id="9" name="Content Placeholder 2"/>
          <p:cNvSpPr txBox="1">
            <a:spLocks/>
          </p:cNvSpPr>
          <p:nvPr/>
        </p:nvSpPr>
        <p:spPr>
          <a:xfrm>
            <a:off x="393700" y="3391516"/>
            <a:ext cx="7378700" cy="32766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a:lstStyle>
          <a:p>
            <a:r>
              <a:rPr lang="en-AU" sz="3000" dirty="0"/>
              <a:t>If the buboes are not pierced, the build up of infected blood will cause the buboes in the armpit and groin area to expand in size. Untreated, the patient will die from the build up of dead blood in these buboes. </a:t>
            </a:r>
          </a:p>
        </p:txBody>
      </p:sp>
      <p:pic>
        <p:nvPicPr>
          <p:cNvPr id="10" name="Picture 9"/>
          <p:cNvPicPr>
            <a:picLocks noChangeAspect="1"/>
          </p:cNvPicPr>
          <p:nvPr/>
        </p:nvPicPr>
        <p:blipFill>
          <a:blip r:embed="rId2"/>
          <a:stretch>
            <a:fillRect/>
          </a:stretch>
        </p:blipFill>
        <p:spPr>
          <a:xfrm>
            <a:off x="7609091" y="3165831"/>
            <a:ext cx="4530318" cy="3502285"/>
          </a:xfrm>
          <a:prstGeom prst="rect">
            <a:avLst/>
          </a:prstGeom>
          <a:ln>
            <a:noFill/>
          </a:ln>
          <a:effectLst>
            <a:softEdge rad="112500"/>
          </a:effectLst>
        </p:spPr>
      </p:pic>
    </p:spTree>
    <p:extLst>
      <p:ext uri="{BB962C8B-B14F-4D97-AF65-F5344CB8AC3E}">
        <p14:creationId xmlns:p14="http://schemas.microsoft.com/office/powerpoint/2010/main" val="150393798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5A2F9111-B2DB-470C-BA56-608F9B6588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2188</TotalTime>
  <Words>300</Words>
  <Application>Microsoft Office PowerPoint</Application>
  <PresentationFormat>Widescreen</PresentationFormat>
  <Paragraphs>17</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Century Gothic</vt:lpstr>
      <vt:lpstr>Wingdings 3</vt:lpstr>
      <vt:lpstr>Ion</vt:lpstr>
      <vt:lpstr>The Black Death</vt:lpstr>
      <vt:lpstr>What is the Black Death?</vt:lpstr>
      <vt:lpstr>What is the Black Death?</vt:lpstr>
      <vt:lpstr>Three Different forms of plague</vt:lpstr>
      <vt:lpstr>Three Different forms of plague</vt:lpstr>
      <vt:lpstr>Three Different forms of plague</vt:lpstr>
      <vt:lpstr>Origins </vt:lpstr>
      <vt:lpstr>Symptoms</vt:lpstr>
    </vt:vector>
  </TitlesOfParts>
  <Company>William Carey Christian School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Black Death</dc:title>
  <dc:creator>Lynda Anvieh</dc:creator>
  <cp:lastModifiedBy>SHERIDAN Ellie [Narrogin Senior High School]</cp:lastModifiedBy>
  <cp:revision>81</cp:revision>
  <dcterms:created xsi:type="dcterms:W3CDTF">2016-10-04T02:11:43Z</dcterms:created>
  <dcterms:modified xsi:type="dcterms:W3CDTF">2022-07-17T03:35:34Z</dcterms:modified>
</cp:coreProperties>
</file>

<file path=docProps/thumbnail.jpeg>
</file>